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gradient-descent-unraveled-3274c895d12d-2/" TargetMode="External"/><Relationship Id="rId2" Type="http://schemas.openxmlformats.org/officeDocument/2006/relationships/hyperlink" Target="https://playground.tensorflow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https://www.youtube.com/watch?v=IHZwWFHWa-w" TargetMode="External"/><Relationship Id="rId4" Type="http://schemas.openxmlformats.org/officeDocument/2006/relationships/hyperlink" Target="https://towardsdatascience.com/linear-regression-and-gradient-descent-for-absolute-beginners-eef9574eadb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BDD9E-E9BE-4C8F-41B4-03882A3385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Gradient descent — now with extra learning power!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9F591-2AC2-526C-F90D-C7F64B292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Hero: Abby the Robot with Mistake-Sensing Superpowers!</a:t>
            </a:r>
          </a:p>
          <a:p>
            <a:r>
              <a:rPr lang="en-US" dirty="0"/>
              <a:t>Target Audience: 11 year old kids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95F608-1DE9-1BF4-E570-68279840C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7016" y="4413016"/>
            <a:ext cx="2444984" cy="244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842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69E-CAF7-F1BD-9EF4-49D8D6A80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Sources/credits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86227-7798-73A5-E153-F842D0286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7569200" cy="4024125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https://playground.tensorflow.org/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towardsdatascience.com</a:t>
            </a:r>
            <a:r>
              <a:rPr lang="en-US" dirty="0">
                <a:hlinkClick r:id="rId3"/>
              </a:rPr>
              <a:t>/gradient-descent-unraveled-3274c895d12d-2/</a:t>
            </a:r>
            <a:endParaRPr lang="en-US" dirty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towardsdatascience.com</a:t>
            </a:r>
            <a:r>
              <a:rPr lang="en-US" dirty="0">
                <a:hlinkClick r:id="rId4"/>
              </a:rPr>
              <a:t>/linear-regression-and-gradient-descent-for-absolute-beginners-</a:t>
            </a:r>
            <a:r>
              <a:rPr lang="en-US" dirty="0" err="1">
                <a:hlinkClick r:id="rId4"/>
              </a:rPr>
              <a:t>eef9574eadb0</a:t>
            </a:r>
            <a:r>
              <a:rPr lang="en-US" dirty="0">
                <a:hlinkClick r:id="rId4"/>
              </a:rPr>
              <a:t>/</a:t>
            </a:r>
            <a:endParaRPr lang="en-US" dirty="0"/>
          </a:p>
          <a:p>
            <a:r>
              <a:rPr lang="en-US" dirty="0">
                <a:hlinkClick r:id="rId5"/>
              </a:rPr>
              <a:t>https://www.youtube.com/watch?v=IHZwWFHWa-w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F7677B-0F67-83A7-3CC5-F85DD6CF2E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1052" y="3714803"/>
            <a:ext cx="2900947" cy="314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087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1829F-5E66-BF28-3615-99F19C9D8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Abby-Our Learning robot!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14B5D-4AA9-CEC1-8D4D-01FEF76E6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7569200" cy="40241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Text: Hi! I’m Abby, and I want to learn how to spot cats in pictures. But my brain is full of wires and guesses….and lots of mistakes! Luckily, I have a superpower, which is called Mistake Sparks, every time I’m wrong, I see sparks that show me where and how bad the mistake is!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Concept Introduced: Neural Networks try to learn by making guesses and seeing how wrong they are (error/loss).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C6C0B6-65F8-27C5-CF7E-E5E8C3143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9366" y="2833875"/>
            <a:ext cx="3282634" cy="40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41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C4356-A452-5947-3FE4-A7CA0066F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Mountain of mistakes (loss function)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2F566-5C64-8B77-2D7F-B84784F22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7201568" cy="40241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Text: Professor </a:t>
            </a:r>
            <a:r>
              <a:rPr lang="en-US" dirty="0" err="1"/>
              <a:t>Brainstein</a:t>
            </a:r>
            <a:r>
              <a:rPr lang="en-US" dirty="0"/>
              <a:t> tells me that learning is like climbing down a Mountain of Mistakes. At the top, I make terrible guesses! My goal is to go down the mountain by reducing my mistakes one step at a time.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Concept Introduced:</a:t>
            </a:r>
          </a:p>
          <a:p>
            <a:r>
              <a:rPr lang="en-US" dirty="0"/>
              <a:t>The loss function measures how bad the computer’s guesses are.</a:t>
            </a:r>
          </a:p>
          <a:p>
            <a:r>
              <a:rPr lang="en-US" dirty="0"/>
              <a:t>The “mountain” is shaped by this loss, high loss = bad guesses, low loss = good ones.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3F04D5-B09F-4C52-8651-7FBD23797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2399" y="2833875"/>
            <a:ext cx="3269602" cy="40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763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08E5A-461A-AC30-A254-8CE2B7AC3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gradient – the magical learning guide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C3406-5E66-6E3A-E86E-902727F79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2194560"/>
            <a:ext cx="8569867" cy="40241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Text: This is Gradient, my glowing helper. Gradient shows me the steepest direction to step in to reduce my mistakes. It’s like he’s saying, “Step THIS way to fix your guess a little!”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Concept Introduced:</a:t>
            </a:r>
          </a:p>
          <a:p>
            <a:r>
              <a:rPr lang="en-US" dirty="0"/>
              <a:t>The Gradient is the direction where the loss decreases fastest </a:t>
            </a:r>
          </a:p>
          <a:p>
            <a:r>
              <a:rPr lang="en-US" dirty="0"/>
              <a:t>It tells the model which way to adjust its weights and biases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6AE593-1DE4-44D4-75D7-101685E8E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5667" y="3108159"/>
            <a:ext cx="2936333" cy="374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782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4DD61-47FC-3338-30F1-130F2F6DF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Tiny steps – the learning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1D337-20D8-4547-CC4D-E4B070333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8371305" cy="40241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Text: Gradient days I shouldn’t run — I need to take tiny, careful steps! If I step too big, I’ll trip and make worse guesses. If I step too small, I’ll take forever to learn.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Concept introduced: </a:t>
            </a:r>
          </a:p>
          <a:p>
            <a:r>
              <a:rPr lang="en-US" dirty="0"/>
              <a:t>The learning rate controls how big the model’s changes are</a:t>
            </a:r>
          </a:p>
          <a:p>
            <a:r>
              <a:rPr lang="en-US" dirty="0"/>
              <a:t>Too high = skipping over the right answer</a:t>
            </a:r>
          </a:p>
          <a:p>
            <a:r>
              <a:rPr lang="en-US" dirty="0"/>
              <a:t>Too low = slow learning or getting stuck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55B7D-1E9F-101A-03BF-191FAE347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7110" y="3429000"/>
            <a:ext cx="2884890" cy="340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44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AB5C-7E78-2032-92C2-94E03318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Abby’s brain – adjusting weights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CAF04-57CD-7C21-09B2-DD24EA6E5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7468937" cy="40241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Text: Inside my robot brain, I have lots of little dials called weights. Gradient Descent helps me turn them slightly after each guess to get better results!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Concept Introduced:</a:t>
            </a:r>
          </a:p>
          <a:p>
            <a:r>
              <a:rPr lang="en-US" dirty="0"/>
              <a:t>Weights are what the model adjusts during learning </a:t>
            </a:r>
          </a:p>
          <a:p>
            <a:r>
              <a:rPr lang="en-US" dirty="0"/>
              <a:t>Gradient Descent helps update these weights by calculating how wrong the output is and correcting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B080BE-66B6-1806-5460-05EAD3DD9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995" y="3348648"/>
            <a:ext cx="3217005" cy="350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08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06924-B12E-7440-3944-966922797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smarter – reaching the bottom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A3D35-EBDA-9E9A-2029-CACAEC7F1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8610600" cy="40241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Text: After lots of tiny steps with Gradient, my guesses get better and better, the Mistake Sparks get smaller. Finally, I reach the bottom of the mountain — I can now spot a cat every time!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Concept Introduced:</a:t>
            </a:r>
          </a:p>
          <a:p>
            <a:r>
              <a:rPr lang="en-US" dirty="0"/>
              <a:t>When the loss is small and predictions are good, the model has “converged” (learned well).</a:t>
            </a:r>
          </a:p>
          <a:p>
            <a:r>
              <a:rPr lang="en-US" dirty="0"/>
              <a:t>This is the goal of Gradient Descent!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8103C7-6358-67EE-F453-FDF6A02F3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045" y="3608434"/>
            <a:ext cx="2817955" cy="324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9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7E9DE-CB2B-5F0D-3B70-8D159AF06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(interactive for kids)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66C8A-099E-F63B-F253-8051327AA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7535779" cy="40241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does Gradient Descent help Abby do?</a:t>
            </a:r>
          </a:p>
          <a:p>
            <a:pPr marL="457200" indent="-457200">
              <a:buAutoNum type="alphaUcParenR"/>
            </a:pPr>
            <a:r>
              <a:rPr lang="en-US" dirty="0"/>
              <a:t>Make random guesses forever</a:t>
            </a:r>
          </a:p>
          <a:p>
            <a:pPr marL="457200" indent="-457200">
              <a:buAutoNum type="alphaUcParenR"/>
            </a:pPr>
            <a:r>
              <a:rPr lang="en-US" dirty="0"/>
              <a:t>Fix mistakes step by step ✅</a:t>
            </a:r>
          </a:p>
          <a:p>
            <a:pPr marL="457200" indent="-457200">
              <a:buAutoNum type="alphaUcParenR"/>
            </a:pPr>
            <a:r>
              <a:rPr lang="en-US" dirty="0"/>
              <a:t>Learn only with big jumps </a:t>
            </a:r>
          </a:p>
          <a:p>
            <a:endParaRPr lang="en-US" dirty="0"/>
          </a:p>
          <a:p>
            <a:r>
              <a:rPr lang="en-US" dirty="0"/>
              <a:t>Answer: B!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Fun Tip: Think of Gradient Descent like playing a video game and leveling up each time you fix your guess!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0D7E06-15DC-7391-627B-2F920ECCD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3158" y="3173308"/>
            <a:ext cx="3368842" cy="380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8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0C41C-DF3A-47EB-E1CE-79B94AEEA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Real-life use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33B55-5F6C-8011-944E-C2F54DA12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Where do we use Gradient Descent?</a:t>
            </a:r>
          </a:p>
          <a:p>
            <a:r>
              <a:rPr lang="en-US" dirty="0"/>
              <a:t>Teaching computers to understand voices (like Alexa!)</a:t>
            </a:r>
          </a:p>
          <a:p>
            <a:r>
              <a:rPr lang="en-US" dirty="0"/>
              <a:t>Helping self-driving cars stay on the road</a:t>
            </a:r>
          </a:p>
          <a:p>
            <a:r>
              <a:rPr lang="en-US" dirty="0"/>
              <a:t>Learning to write captions for photos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3FA197-BE27-2C2F-C883-B664DFC43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916" y="3269916"/>
            <a:ext cx="3588084" cy="358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09259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Vapor Trail</vt:lpstr>
      <vt:lpstr>Gradient descent — now with extra learning power!</vt:lpstr>
      <vt:lpstr>Meet Abby-Our Learning robot!</vt:lpstr>
      <vt:lpstr>The Mountain of mistakes (loss function)</vt:lpstr>
      <vt:lpstr>Enter gradient – the magical learning guide</vt:lpstr>
      <vt:lpstr>Tiny steps – the learning rate</vt:lpstr>
      <vt:lpstr>Abby’s brain – adjusting weights</vt:lpstr>
      <vt:lpstr>Getting smarter – reaching the bottom</vt:lpstr>
      <vt:lpstr>Recap (interactive for kids)</vt:lpstr>
      <vt:lpstr>Real-life use examples</vt:lpstr>
      <vt:lpstr>Sources/credits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Judith Barrios</dc:creator>
  <cp:lastModifiedBy>Judith Barrios</cp:lastModifiedBy>
  <cp:revision>2</cp:revision>
  <dcterms:created xsi:type="dcterms:W3CDTF">2025-06-23T19:09:50Z</dcterms:created>
  <dcterms:modified xsi:type="dcterms:W3CDTF">2025-06-23T20:16:23Z</dcterms:modified>
</cp:coreProperties>
</file>

<file path=docProps/thumbnail.jpeg>
</file>